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2" r:id="rId1"/>
  </p:sldMasterIdLst>
  <p:notesMasterIdLst>
    <p:notesMasterId r:id="rId14"/>
  </p:notesMasterIdLst>
  <p:sldIdLst>
    <p:sldId id="256" r:id="rId2"/>
    <p:sldId id="269" r:id="rId3"/>
    <p:sldId id="296" r:id="rId4"/>
    <p:sldId id="398" r:id="rId5"/>
    <p:sldId id="395" r:id="rId6"/>
    <p:sldId id="387" r:id="rId7"/>
    <p:sldId id="355" r:id="rId8"/>
    <p:sldId id="350" r:id="rId9"/>
    <p:sldId id="361" r:id="rId10"/>
    <p:sldId id="392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99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6" autoAdjust="0"/>
    <p:restoredTop sz="89778" autoAdjust="0"/>
  </p:normalViewPr>
  <p:slideViewPr>
    <p:cSldViewPr>
      <p:cViewPr varScale="1">
        <p:scale>
          <a:sx n="125" d="100"/>
          <a:sy n="125" d="100"/>
        </p:scale>
        <p:origin x="-14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8348-8BBD-40CC-ACD4-38785057F3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8343-9AE2-4057-9FF5-20E4BB05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AAA5-A6A3-4367-B1E0-10EB4BC84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E513-2739-4749-BE7C-2B77D825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325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CC25E-5E07-488B-A3AA-CD3E43291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8791-A3C4-4C63-BA3C-5B205951B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79BD3-2A51-40DD-9928-2FEE22DFE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22EC5-2D12-487C-A09A-C8B1BB55B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  <p:sldLayoutId id="2147484484" r:id="rId12"/>
    <p:sldLayoutId id="2147484485" r:id="rId13"/>
    <p:sldLayoutId id="2147484486" r:id="rId14"/>
    <p:sldLayoutId id="2147484487" r:id="rId15"/>
    <p:sldLayoutId id="2147484488" r:id="rId16"/>
    <p:sldLayoutId id="2147484489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9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9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9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9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9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9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9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9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9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305800" cy="9003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Coptic Lesson 19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Past Continuous Tense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Exercise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343400" cy="4724400"/>
          </a:xfrm>
        </p:spPr>
        <p:txBody>
          <a:bodyPr>
            <a:normAutofit fontScale="77500" lnSpcReduction="20000"/>
          </a:bodyPr>
          <a:lstStyle/>
          <a:p>
            <a:pPr marL="509588" lvl="1" indent="-509588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Nakmosi</a:t>
            </a:r>
            <a:r>
              <a:rPr lang="en-US" sz="3100" b="1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qen</a:t>
            </a:r>
            <a:r>
              <a:rPr lang="en-US" sz="3100" b="1" dirty="0">
                <a:solidFill>
                  <a:srgbClr val="FF0000"/>
                </a:solidFill>
                <a:latin typeface="CS Avva Shenouda" pitchFamily="34" charset="0"/>
              </a:rPr>
              <a:t> pi[</a:t>
            </a: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wm</a:t>
            </a:r>
            <a:endParaRPr lang="en-US" sz="31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You were walking in the garden.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Nai`cqai</a:t>
            </a:r>
            <a:r>
              <a:rPr lang="en-US" sz="3100" b="1" dirty="0">
                <a:solidFill>
                  <a:srgbClr val="FF0000"/>
                </a:solidFill>
                <a:latin typeface="CS Avva Shenouda" pitchFamily="34" charset="0"/>
              </a:rPr>
              <a:t> `</a:t>
            </a: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mpaws</a:t>
            </a:r>
            <a:endParaRPr lang="en-US" sz="31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 was writing my lesson.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Nac`areh</a:t>
            </a:r>
            <a:r>
              <a:rPr lang="en-US" sz="3100" b="1" dirty="0">
                <a:solidFill>
                  <a:srgbClr val="FF0000"/>
                </a:solidFill>
                <a:latin typeface="CS Avva Shenouda" pitchFamily="34" charset="0"/>
              </a:rPr>
              <a:t> `</a:t>
            </a: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nje</a:t>
            </a:r>
            <a:r>
              <a:rPr lang="en-US" sz="3100" b="1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tacwni</a:t>
            </a:r>
            <a:endParaRPr lang="en-US" sz="31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My sister was studying.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Nan`slyl</a:t>
            </a:r>
            <a:r>
              <a:rPr lang="en-US" sz="3100" b="1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nem</a:t>
            </a:r>
            <a:r>
              <a:rPr lang="en-US" sz="3100" b="1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CS Avva Shenouda" pitchFamily="34" charset="0"/>
              </a:rPr>
              <a:t>nen`cnyou</a:t>
            </a:r>
            <a:endParaRPr lang="en-US" sz="31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We were praying with our brothers.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u="sng" dirty="0">
                <a:solidFill>
                  <a:srgbClr val="C00000"/>
                </a:solidFill>
                <a:latin typeface="+mj-lt"/>
              </a:rPr>
              <a:t>Translate the following into English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905000"/>
            <a:ext cx="4267200" cy="5809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l"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5"/>
            </a:pPr>
            <a:r>
              <a:rPr lang="en-US" sz="2600" b="1" dirty="0" err="1">
                <a:solidFill>
                  <a:srgbClr val="FF0000"/>
                </a:solidFill>
                <a:cs typeface="+mn-cs"/>
              </a:rPr>
              <a:t>Naretenhemci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mmau</a:t>
            </a:r>
            <a:endParaRPr lang="en-US" sz="2600" b="1" dirty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>
                <a:latin typeface="+mn-lt"/>
                <a:cs typeface="+mn-cs"/>
              </a:rPr>
              <a:t>You were sitting there.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6"/>
            </a:pPr>
            <a:r>
              <a:rPr lang="en-US" sz="2400" b="1" dirty="0" err="1">
                <a:solidFill>
                  <a:srgbClr val="FF0000"/>
                </a:solidFill>
                <a:cs typeface="+mn-cs"/>
              </a:rPr>
              <a:t>Naunau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eniaggeloc</a:t>
            </a:r>
            <a:endParaRPr lang="en-US" sz="2400" b="1" dirty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>
                <a:latin typeface="+mn-lt"/>
                <a:cs typeface="+mn-cs"/>
              </a:rPr>
              <a:t>They were looking at the angels.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7"/>
            </a:pPr>
            <a:r>
              <a:rPr lang="en-US" sz="2600" b="1" dirty="0" err="1">
                <a:solidFill>
                  <a:srgbClr val="FF0000"/>
                </a:solidFill>
                <a:cs typeface="+mn-cs"/>
              </a:rPr>
              <a:t>Naretenouwst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`mV] </a:t>
            </a:r>
            <a:endParaRPr lang="en-US" sz="2600" b="1" dirty="0" smtClean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>
                <a:latin typeface="+mn-lt"/>
                <a:cs typeface="+mn-cs"/>
              </a:rPr>
              <a:t>You were worshipping God.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8"/>
            </a:pPr>
            <a:r>
              <a:rPr lang="en-US" sz="2000" b="1" dirty="0" err="1">
                <a:solidFill>
                  <a:srgbClr val="FF0000"/>
                </a:solidFill>
                <a:cs typeface="+mn-cs"/>
              </a:rPr>
              <a:t>Naf,w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000" b="1" dirty="0" err="1">
                <a:solidFill>
                  <a:srgbClr val="FF0000"/>
                </a:solidFill>
                <a:cs typeface="+mn-cs"/>
              </a:rPr>
              <a:t>ntefjij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+mn-cs"/>
              </a:rPr>
              <a:t>hijen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+mn-cs"/>
              </a:rPr>
              <a:t>tef`ave</a:t>
            </a:r>
            <a:endParaRPr lang="en-US" sz="2000" b="1" dirty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>
                <a:latin typeface="+mn-lt"/>
                <a:cs typeface="+mn-cs"/>
              </a:rPr>
              <a:t>He was putting his hand on his head.</a:t>
            </a: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4343400"/>
            <a:ext cx="60198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 err="1">
                <a:latin typeface="CS Avva Shenouda" pitchFamily="34" charset="0"/>
              </a:rPr>
              <a:t>O</a:t>
            </a:r>
            <a:r>
              <a:rPr lang="en-US" sz="4800" cap="none" dirty="0" err="1">
                <a:latin typeface="CS Avva Shenouda" pitchFamily="34" charset="0"/>
              </a:rPr>
              <a:t>ujai</a:t>
            </a:r>
            <a:r>
              <a:rPr lang="en-US" sz="4800" dirty="0">
                <a:latin typeface="CS Avva Shenouda" pitchFamily="34" charset="0"/>
              </a:rPr>
              <a:t> </a:t>
            </a:r>
            <a:r>
              <a:rPr lang="en-US" sz="4800" cap="none" dirty="0" err="1">
                <a:latin typeface="CS Avva Shenouda" pitchFamily="34" charset="0"/>
              </a:rPr>
              <a:t>qen</a:t>
            </a:r>
            <a:r>
              <a:rPr lang="en-US" sz="4800" dirty="0">
                <a:latin typeface="CS Avva Shenouda" pitchFamily="34" charset="0"/>
              </a:rPr>
              <a:t> `P</a:t>
            </a:r>
            <a:r>
              <a:rPr lang="en-US" sz="4800" cap="none" dirty="0">
                <a:latin typeface="CS Avva Shenouda" pitchFamily="34" charset="0"/>
              </a:rPr>
              <a:t>[</a:t>
            </a:r>
            <a:r>
              <a:rPr lang="en-US" sz="4800" cap="none" dirty="0" err="1">
                <a:latin typeface="CS Avva Shenouda" pitchFamily="34" charset="0"/>
              </a:rPr>
              <a:t>oic</a:t>
            </a:r>
            <a:endParaRPr lang="en-US" sz="4800" cap="none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981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Review 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318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cs typeface="Times New Roman" pitchFamily="18" charset="0"/>
              </a:rPr>
              <a:t>pictau-coou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96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/>
              <a:t>=f^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cs typeface="Times New Roman" pitchFamily="18" charset="0"/>
              </a:rPr>
              <a:t>qamne-`smyn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88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=p=y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Martyr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Cheema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[</a:t>
            </a:r>
            <a:endParaRPr lang="ar-EG" sz="4000" dirty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Veeta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b, v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b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buClr>
                <a:schemeClr val="tx2"/>
              </a:buClr>
              <a:buSzPct val="70000"/>
              <a:tabLst>
                <a:tab pos="914400" algn="l"/>
              </a:tabLst>
            </a:pPr>
            <a:r>
              <a:rPr lang="en-US" sz="4000" dirty="0"/>
              <a:t>¢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/>
              <a:t>} ]</a:t>
            </a: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=t=</a:t>
            </a:r>
            <a:r>
              <a:rPr lang="en-US" sz="4000" dirty="0" err="1"/>
              <a:t>i</a:t>
            </a:r>
            <a:r>
              <a:rPr lang="en-US" sz="4000" dirty="0"/>
              <a:t>=y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2800" dirty="0" err="1">
                <a:latin typeface="CS Avva Shenouda" charset="0"/>
              </a:rPr>
              <a:t>marteroc</a:t>
            </a:r>
            <a:endParaRPr lang="en-US" sz="2800" dirty="0">
              <a:latin typeface="CS Avva Shenouda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Tee</a:t>
            </a: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dirty="0" err="1">
                <a:cs typeface="Times New Roman" pitchFamily="18" charset="0"/>
              </a:rPr>
              <a:t>Somt</a:t>
            </a:r>
            <a:r>
              <a:rPr lang="en-US" sz="2000" dirty="0">
                <a:cs typeface="Times New Roman" pitchFamily="18" charset="0"/>
              </a:rPr>
              <a:t>-se-</a:t>
            </a:r>
            <a:r>
              <a:rPr lang="en-US" sz="2000" dirty="0" err="1">
                <a:cs typeface="Times New Roman" pitchFamily="18" charset="0"/>
              </a:rPr>
              <a:t>myt</a:t>
            </a:r>
            <a:r>
              <a:rPr lang="en-US" sz="2000" dirty="0">
                <a:cs typeface="Times New Roman" pitchFamily="18" charset="0"/>
              </a:rPr>
              <a:t>-`</a:t>
            </a:r>
            <a:r>
              <a:rPr lang="en-US" sz="2000" dirty="0" err="1">
                <a:cs typeface="Times New Roman" pitchFamily="18" charset="0"/>
              </a:rPr>
              <a:t>smyn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pic>
        <p:nvPicPr>
          <p:cNvPr id="48" name="Picture 5" descr="cop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070">
            <a:off x="6934412" y="429927"/>
            <a:ext cx="2068867" cy="111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248400" cy="6365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Times New Roman" pitchFamily="18" charset="0"/>
              </a:rPr>
              <a:t>Rule for the Kei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</a:rPr>
              <a:t>&lt;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</a:rPr>
              <a:t>: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&lt; ,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429000" y="12954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3429000" y="3352800"/>
            <a:ext cx="762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80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3962400" y="1371600"/>
            <a:ext cx="4114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a Coptic Word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3962400" y="2362200"/>
            <a:ext cx="441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before the e-family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4038600" y="3352800"/>
            <a:ext cx="274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otherwise)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,ymi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,aric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,ere</a:t>
            </a: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6324600" y="46482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`,rwm</a:t>
            </a: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Ar,y</a:t>
            </a: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3124200" y="5486400"/>
            <a:ext cx="2438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Mona,oc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,w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6781800" y="2895600"/>
            <a:ext cx="2362200" cy="120032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e-family:</a:t>
            </a:r>
          </a:p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e&gt; y&gt; i&gt; u</a:t>
            </a: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Lu,nia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2362200" y="6156325"/>
            <a:ext cx="1981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Pi,iwn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7" name="Text Box 25"/>
          <p:cNvSpPr txBox="1">
            <a:spLocks noChangeArrowheads="1"/>
          </p:cNvSpPr>
          <p:nvPr/>
        </p:nvSpPr>
        <p:spPr bwMode="auto">
          <a:xfrm>
            <a:off x="44958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wra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8" name="Text Box 26"/>
          <p:cNvSpPr txBox="1">
            <a:spLocks noChangeArrowheads="1"/>
          </p:cNvSpPr>
          <p:nvPr/>
        </p:nvSpPr>
        <p:spPr bwMode="auto">
          <a:xfrm>
            <a:off x="6324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/>
      <p:bldP spid="233478" grpId="0"/>
      <p:bldP spid="233479" grpId="0"/>
      <p:bldP spid="233483" grpId="0"/>
      <p:bldP spid="233485" grpId="0"/>
      <p:bldP spid="233486" grpId="0"/>
      <p:bldP spid="233487" grpId="0"/>
      <p:bldP spid="233489" grpId="0"/>
      <p:bldP spid="233492" grpId="0"/>
      <p:bldP spid="233493" grpId="0"/>
      <p:bldP spid="233494" grpId="0" animBg="1"/>
      <p:bldP spid="233495" grpId="0"/>
      <p:bldP spid="233496" grpId="0"/>
      <p:bldP spid="233497" grpId="0"/>
      <p:bldP spid="2334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36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0000"/>
                </a:solidFill>
              </a:rPr>
              <a:t>Vocabulary List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800600" y="3505200"/>
            <a:ext cx="3352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appear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295400" y="3505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ouwnh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4800600" y="2667000"/>
            <a:ext cx="28194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want 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371600" y="2667000"/>
            <a:ext cx="2667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ouws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4800600" y="1752600"/>
            <a:ext cx="3124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open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600200" y="18288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ouwn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4800600" y="990600"/>
            <a:ext cx="28194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look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600200" y="9906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nau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79" name="Rectangle 23"/>
          <p:cNvSpPr>
            <a:spLocks noChangeArrowheads="1"/>
          </p:cNvSpPr>
          <p:nvPr/>
        </p:nvSpPr>
        <p:spPr bwMode="auto">
          <a:xfrm>
            <a:off x="4800600" y="4267200"/>
            <a:ext cx="24384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send</a:t>
            </a:r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1371600" y="42672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ouwrp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447800" y="50292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ouwst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800600" y="5029200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worship</a:t>
            </a:r>
          </a:p>
        </p:txBody>
      </p:sp>
    </p:spTree>
    <p:extLst>
      <p:ext uri="{BB962C8B-B14F-4D97-AF65-F5344CB8AC3E}">
        <p14:creationId xmlns:p14="http://schemas.microsoft.com/office/powerpoint/2010/main" val="3449255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/>
      <p:bldP spid="249862" grpId="0"/>
      <p:bldP spid="249863" grpId="0"/>
      <p:bldP spid="249864" grpId="0"/>
      <p:bldP spid="249865" grpId="0"/>
      <p:bldP spid="249866" grpId="0"/>
      <p:bldP spid="249867" grpId="0"/>
      <p:bldP spid="249879" grpId="0"/>
      <p:bldP spid="249880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Coptic Bible Verses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>
                <a:latin typeface="CS Avva Shenouda" pitchFamily="34" charset="0"/>
              </a:rPr>
              <a:t>Rasi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qen</a:t>
            </a:r>
            <a:r>
              <a:rPr lang="en-US" sz="3200" dirty="0">
                <a:latin typeface="CS Avva Shenouda" pitchFamily="34" charset="0"/>
              </a:rPr>
              <a:t> `P[</a:t>
            </a:r>
            <a:r>
              <a:rPr lang="en-US" sz="3200" dirty="0" err="1">
                <a:latin typeface="CS Avva Shenouda" pitchFamily="34" charset="0"/>
              </a:rPr>
              <a:t>oic</a:t>
            </a:r>
            <a:r>
              <a:rPr lang="en-US" sz="3200" dirty="0">
                <a:latin typeface="CS Avva Shenouda" pitchFamily="34" charset="0"/>
              </a:rPr>
              <a:t> `</a:t>
            </a:r>
            <a:r>
              <a:rPr lang="en-US" sz="3200" dirty="0" err="1">
                <a:latin typeface="CS Avva Shenouda" pitchFamily="34" charset="0"/>
              </a:rPr>
              <a:t>ncyou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niben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>
                <a:solidFill>
                  <a:srgbClr val="CC3300"/>
                </a:solidFill>
              </a:rPr>
              <a:t>Rejoice in the Lord always. (Phil 4:4)</a:t>
            </a:r>
          </a:p>
          <a:p>
            <a:r>
              <a:rPr lang="en-US" sz="3200" dirty="0" err="1">
                <a:latin typeface="CS Avva Shenouda" pitchFamily="34" charset="0"/>
              </a:rPr>
              <a:t>Twbh</a:t>
            </a:r>
            <a:r>
              <a:rPr lang="en-US" sz="3200" dirty="0">
                <a:latin typeface="CS Avva Shenouda" pitchFamily="34" charset="0"/>
              </a:rPr>
              <a:t> `</a:t>
            </a:r>
            <a:r>
              <a:rPr lang="en-US" sz="3200" dirty="0" err="1">
                <a:latin typeface="CS Avva Shenouda" pitchFamily="34" charset="0"/>
              </a:rPr>
              <a:t>ejen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neten`eryou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>
                <a:solidFill>
                  <a:srgbClr val="CC3300"/>
                </a:solidFill>
              </a:rPr>
              <a:t>Pray for one another. (</a:t>
            </a:r>
            <a:r>
              <a:rPr lang="en-US" sz="2400" dirty="0" err="1">
                <a:solidFill>
                  <a:srgbClr val="CC3300"/>
                </a:solidFill>
              </a:rPr>
              <a:t>Jm</a:t>
            </a:r>
            <a:r>
              <a:rPr lang="en-US" sz="2400" dirty="0">
                <a:solidFill>
                  <a:srgbClr val="CC3300"/>
                </a:solidFill>
              </a:rPr>
              <a:t> 5:16)</a:t>
            </a:r>
          </a:p>
          <a:p>
            <a:r>
              <a:rPr lang="en-US" sz="3200" dirty="0" err="1">
                <a:latin typeface="CS Avva Shenouda" pitchFamily="34" charset="0"/>
              </a:rPr>
              <a:t>Vnou</a:t>
            </a:r>
            <a:r>
              <a:rPr lang="en-US" sz="3200" dirty="0">
                <a:latin typeface="CS Avva Shenouda" pitchFamily="34" charset="0"/>
              </a:rPr>
              <a:t>] </a:t>
            </a:r>
            <a:r>
              <a:rPr lang="en-US" sz="3200" dirty="0" err="1">
                <a:latin typeface="CS Avva Shenouda" pitchFamily="34" charset="0"/>
              </a:rPr>
              <a:t>ouagapy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pe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>
                <a:solidFill>
                  <a:srgbClr val="CC3300"/>
                </a:solidFill>
              </a:rPr>
              <a:t>God is love. (I </a:t>
            </a:r>
            <a:r>
              <a:rPr lang="en-US" sz="2400" dirty="0" err="1">
                <a:solidFill>
                  <a:srgbClr val="CC3300"/>
                </a:solidFill>
              </a:rPr>
              <a:t>Jn</a:t>
            </a:r>
            <a:r>
              <a:rPr lang="en-US" sz="2400" dirty="0">
                <a:solidFill>
                  <a:srgbClr val="CC3300"/>
                </a:solidFill>
              </a:rPr>
              <a:t> 4:16)</a:t>
            </a:r>
          </a:p>
          <a:p>
            <a:r>
              <a:rPr lang="en-US" sz="3200" dirty="0" err="1">
                <a:latin typeface="CS Avva Shenouda" pitchFamily="34" charset="0"/>
              </a:rPr>
              <a:t>Jemnom</a:t>
            </a:r>
            <a:r>
              <a:rPr lang="en-US" sz="3200" dirty="0">
                <a:latin typeface="CS Avva Shenouda" pitchFamily="34" charset="0"/>
              </a:rPr>
              <a:t>] </a:t>
            </a:r>
            <a:r>
              <a:rPr lang="en-US" sz="3200" dirty="0" err="1">
                <a:latin typeface="CS Avva Shenouda" pitchFamily="34" charset="0"/>
              </a:rPr>
              <a:t>anok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ai</a:t>
            </a:r>
            <a:r>
              <a:rPr lang="en-US" sz="3200" dirty="0">
                <a:latin typeface="CS Avva Shenouda" pitchFamily="34" charset="0"/>
              </a:rPr>
              <a:t>[</a:t>
            </a:r>
            <a:r>
              <a:rPr lang="en-US" sz="3200" dirty="0" err="1">
                <a:latin typeface="CS Avva Shenouda" pitchFamily="34" charset="0"/>
              </a:rPr>
              <a:t>ro</a:t>
            </a:r>
            <a:r>
              <a:rPr lang="en-US" sz="3200" dirty="0">
                <a:latin typeface="CS Avva Shenouda" pitchFamily="34" charset="0"/>
              </a:rPr>
              <a:t> `</a:t>
            </a:r>
            <a:r>
              <a:rPr lang="en-US" sz="3200" dirty="0" err="1">
                <a:latin typeface="CS Avva Shenouda" pitchFamily="34" charset="0"/>
              </a:rPr>
              <a:t>epikocmoc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>
                <a:solidFill>
                  <a:srgbClr val="CC3300"/>
                </a:solidFill>
              </a:rPr>
              <a:t>Be of good cheer, I have overcome the world. (</a:t>
            </a:r>
            <a:r>
              <a:rPr lang="en-US" sz="2400" dirty="0" err="1">
                <a:solidFill>
                  <a:srgbClr val="CC3300"/>
                </a:solidFill>
              </a:rPr>
              <a:t>Jn</a:t>
            </a:r>
            <a:r>
              <a:rPr lang="en-US" sz="2400" dirty="0">
                <a:solidFill>
                  <a:srgbClr val="CC3300"/>
                </a:solidFill>
              </a:rPr>
              <a:t> 16:33)</a:t>
            </a:r>
          </a:p>
          <a:p>
            <a:r>
              <a:rPr lang="en-US" sz="3200" dirty="0">
                <a:latin typeface="CS Avva Shenouda" pitchFamily="34" charset="0"/>
              </a:rPr>
              <a:t>}</a:t>
            </a:r>
            <a:r>
              <a:rPr lang="en-US" sz="3200" dirty="0" err="1">
                <a:latin typeface="CS Avva Shenouda" pitchFamily="34" charset="0"/>
              </a:rPr>
              <a:t>ar,y</a:t>
            </a:r>
            <a:r>
              <a:rPr lang="en-US" sz="3200" dirty="0">
                <a:latin typeface="CS Avva Shenouda" pitchFamily="34" charset="0"/>
              </a:rPr>
              <a:t> `n]</a:t>
            </a:r>
            <a:r>
              <a:rPr lang="en-US" sz="3200" dirty="0" err="1">
                <a:latin typeface="CS Avva Shenouda" pitchFamily="34" charset="0"/>
              </a:rPr>
              <a:t>covia</a:t>
            </a:r>
            <a:r>
              <a:rPr lang="en-US" sz="3200" dirty="0">
                <a:latin typeface="CS Avva Shenouda" pitchFamily="34" charset="0"/>
              </a:rPr>
              <a:t> ]ho] `</a:t>
            </a:r>
            <a:r>
              <a:rPr lang="en-US" sz="3200" dirty="0" err="1">
                <a:latin typeface="CS Avva Shenouda" pitchFamily="34" charset="0"/>
              </a:rPr>
              <a:t>nte</a:t>
            </a:r>
            <a:r>
              <a:rPr lang="en-US" sz="3200" dirty="0">
                <a:latin typeface="CS Avva Shenouda" pitchFamily="34" charset="0"/>
              </a:rPr>
              <a:t> `P[</a:t>
            </a:r>
            <a:r>
              <a:rPr lang="en-US" sz="3200" dirty="0" err="1">
                <a:latin typeface="CS Avva Shenouda" pitchFamily="34" charset="0"/>
              </a:rPr>
              <a:t>oic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te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>
                <a:solidFill>
                  <a:srgbClr val="CC3300"/>
                </a:solidFill>
              </a:rPr>
              <a:t>The fear of the Lord is the beginning of wisdom. (Ps 110:10)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533400"/>
            <a:ext cx="6577928" cy="727055"/>
          </a:xfrm>
        </p:spPr>
        <p:txBody>
          <a:bodyPr>
            <a:normAutofit/>
          </a:bodyPr>
          <a:lstStyle/>
          <a:p>
            <a:r>
              <a:rPr lang="en-US" sz="3200" b="1" dirty="0"/>
              <a:t>Beginner Vocabulary Review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915400" cy="5257800"/>
          </a:xfrm>
        </p:spPr>
        <p:txBody>
          <a:bodyPr>
            <a:noAutofit/>
          </a:bodyPr>
          <a:lstStyle/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romi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kahi</a:t>
            </a:r>
            <a:r>
              <a:rPr lang="en-US" sz="2800" dirty="0">
                <a:latin typeface="CS Avva Shenouda" pitchFamily="34" charset="0"/>
              </a:rPr>
              <a:t>	`</a:t>
            </a:r>
            <a:r>
              <a:rPr lang="en-US" sz="2800" dirty="0" err="1">
                <a:latin typeface="CS Avva Shenouda" pitchFamily="34" charset="0"/>
              </a:rPr>
              <a:t>Vnou</a:t>
            </a:r>
            <a:r>
              <a:rPr lang="en-US" sz="2800" dirty="0">
                <a:latin typeface="CS Avva Shenouda" pitchFamily="34" charset="0"/>
              </a:rPr>
              <a:t>]	`</a:t>
            </a:r>
            <a:r>
              <a:rPr lang="en-US" sz="2800" dirty="0" err="1">
                <a:latin typeface="CS Avva Shenouda" pitchFamily="34" charset="0"/>
              </a:rPr>
              <a:t>alou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ioh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ry</a:t>
            </a:r>
            <a:r>
              <a:rPr lang="en-US" sz="2800" dirty="0">
                <a:latin typeface="CS Avva Shenouda" pitchFamily="34" charset="0"/>
              </a:rPr>
              <a:t>	con	</a:t>
            </a:r>
            <a:r>
              <a:rPr lang="en-US" sz="2800" dirty="0" err="1">
                <a:latin typeface="CS Avva Shenouda" pitchFamily="34" charset="0"/>
              </a:rPr>
              <a:t>syri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iwt</a:t>
            </a:r>
            <a:r>
              <a:rPr lang="en-US" sz="2800" dirty="0">
                <a:latin typeface="CS Avva Shenouda" pitchFamily="34" charset="0"/>
              </a:rPr>
              <a:t>	bal</a:t>
            </a: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yi</a:t>
            </a:r>
            <a:r>
              <a:rPr lang="en-US" sz="2800" dirty="0">
                <a:latin typeface="CS Avva Shenouda" pitchFamily="34" charset="0"/>
              </a:rPr>
              <a:t>	ran	</a:t>
            </a:r>
            <a:r>
              <a:rPr lang="en-US" sz="2800" dirty="0" err="1">
                <a:latin typeface="CS Avva Shenouda" pitchFamily="34" charset="0"/>
              </a:rPr>
              <a:t>ro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ouro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nyb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>
                <a:latin typeface="CS Avva Shenouda" pitchFamily="34" charset="0"/>
              </a:rPr>
              <a:t>`</a:t>
            </a:r>
            <a:r>
              <a:rPr lang="en-US" sz="2800" dirty="0" err="1">
                <a:latin typeface="CS Avva Shenouda" pitchFamily="34" charset="0"/>
              </a:rPr>
              <a:t>chimi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vorsi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seri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ourw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ri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cwni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ajp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ve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sau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soury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mau</a:t>
            </a:r>
            <a:r>
              <a:rPr lang="en-US" sz="2800" dirty="0">
                <a:latin typeface="CS Avva Shenouda" pitchFamily="34" charset="0"/>
              </a:rPr>
              <a:t>	]`</a:t>
            </a:r>
            <a:r>
              <a:rPr lang="en-US" sz="2800" dirty="0" err="1">
                <a:latin typeface="CS Avva Shenouda" pitchFamily="34" charset="0"/>
              </a:rPr>
              <a:t>alou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jij</a:t>
            </a:r>
            <a:r>
              <a:rPr lang="en-US" sz="2800" dirty="0">
                <a:latin typeface="CS Avva Shenouda" pitchFamily="34" charset="0"/>
              </a:rPr>
              <a:t>	`;</a:t>
            </a:r>
            <a:r>
              <a:rPr lang="en-US" sz="2800" dirty="0" err="1">
                <a:latin typeface="CS Avva Shenouda" pitchFamily="34" charset="0"/>
              </a:rPr>
              <a:t>nyb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hiomi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nicwni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nirwmi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niran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nimau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ni`alou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jom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niourw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nibal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nisau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ninyb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niseri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totc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io</a:t>
            </a:r>
            <a:r>
              <a:rPr lang="en-US" sz="2800" dirty="0">
                <a:latin typeface="CS Avva Shenouda" pitchFamily="34" charset="0"/>
              </a:rPr>
              <a:t>]	</a:t>
            </a:r>
            <a:r>
              <a:rPr lang="en-US" sz="2800" dirty="0" err="1">
                <a:latin typeface="CS Avva Shenouda" pitchFamily="34" charset="0"/>
              </a:rPr>
              <a:t>ourwou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vyou`i</a:t>
            </a:r>
            <a:endParaRPr lang="en-US" sz="2800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/>
      <p:bldP spid="133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Past Continuous Tense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200400" cy="54864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nai</a:t>
            </a: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nau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nak</a:t>
            </a: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nau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nare</a:t>
            </a: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nau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naf</a:t>
            </a: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nau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nac</a:t>
            </a: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nau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nan</a:t>
            </a: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nau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nareten</a:t>
            </a: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nau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nau</a:t>
            </a: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nau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295400"/>
            <a:ext cx="5257800" cy="5107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I was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look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ing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you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were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look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ing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latin typeface="+mn-lt"/>
              </a:rPr>
              <a:t>(masculine)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you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were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look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ing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latin typeface="+mn-lt"/>
              </a:rPr>
              <a:t>(feminine)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he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was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look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ing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latin typeface="+mn-lt"/>
              </a:rPr>
              <a:t>she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was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look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ing</a:t>
            </a:r>
          </a:p>
          <a:p>
            <a:pPr marL="344488" indent="-344488"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we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were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look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ing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marL="344488" indent="-344488"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you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were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look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ing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latin typeface="+mn-lt"/>
              </a:rPr>
              <a:t>(plural)</a:t>
            </a:r>
          </a:p>
          <a:p>
            <a:pPr marL="344488" indent="-344488"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they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were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look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ing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Exercise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3352800" cy="47244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ouwn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 open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ouwnh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to appear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caji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 speak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jerjer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 play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  <a:latin typeface="+mj-lt"/>
              </a:rPr>
              <a:t>Use the following verbs to form a past continuous tense: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905000"/>
            <a:ext cx="4419600" cy="5318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 err="1">
                <a:cs typeface="+mn-cs"/>
              </a:rPr>
              <a:t>ouwrp</a:t>
            </a:r>
            <a:endParaRPr lang="en-US" sz="3200" dirty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send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 err="1">
                <a:cs typeface="+mn-cs"/>
              </a:rPr>
              <a:t>cw</a:t>
            </a:r>
            <a:endParaRPr lang="en-US" sz="3200" dirty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drink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 err="1">
                <a:cs typeface="+mn-cs"/>
              </a:rPr>
              <a:t>ouws</a:t>
            </a:r>
            <a:r>
              <a:rPr lang="en-US" sz="3200" dirty="0">
                <a:cs typeface="+mn-cs"/>
              </a:rPr>
              <a:t> `e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want to</a:t>
            </a:r>
          </a:p>
          <a:p>
            <a:pPr marL="514350" lvl="1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8"/>
            </a:pPr>
            <a:r>
              <a:rPr lang="en-US" sz="3200" dirty="0" err="1">
                <a:cs typeface="+mn-cs"/>
              </a:rPr>
              <a:t>ouwst</a:t>
            </a:r>
            <a:endParaRPr lang="en-US" sz="3200" dirty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worship</a:t>
            </a: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3748</TotalTime>
  <Words>395</Words>
  <Application>Microsoft Macintosh PowerPoint</Application>
  <PresentationFormat>On-screen Show (4:3)</PresentationFormat>
  <Paragraphs>136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Story</vt:lpstr>
      <vt:lpstr>   Coptic Lesson 19  Past Continuous Tense</vt:lpstr>
      <vt:lpstr>Coptic Alphabets</vt:lpstr>
      <vt:lpstr>Review Questions</vt:lpstr>
      <vt:lpstr>Rule for the Kei &lt;: </vt:lpstr>
      <vt:lpstr>Vocabulary List</vt:lpstr>
      <vt:lpstr>Coptic Bible Verses – Part 3</vt:lpstr>
      <vt:lpstr>Beginner Vocabulary Review</vt:lpstr>
      <vt:lpstr>Past Continuous Tense</vt:lpstr>
      <vt:lpstr>Exercise (Part 1)</vt:lpstr>
      <vt:lpstr>Exercise (Part 2)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566</cp:revision>
  <dcterms:created xsi:type="dcterms:W3CDTF">2014-03-29T18:43:12Z</dcterms:created>
  <dcterms:modified xsi:type="dcterms:W3CDTF">2022-12-02T05:10:03Z</dcterms:modified>
</cp:coreProperties>
</file>